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12.wmf" ContentType="image/x-wmf"/>
  <Override PartName="/ppt/media/image9.wmf" ContentType="image/x-wmf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7.png" ContentType="image/png"/>
  <Override PartName="/ppt/media/image23.png" ContentType="image/png"/>
  <Override PartName="/ppt/media/image22.png" ContentType="image/png"/>
  <Override PartName="/ppt/media/image6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0.png" ContentType="image/png"/>
  <Override PartName="/ppt/media/image1.png" ContentType="image/png"/>
  <Override PartName="/ppt/media/image16.wmf" ContentType="image/x-wmf"/>
  <Override PartName="/ppt/media/image15.wmf" ContentType="image/x-wmf"/>
  <Override PartName="/ppt/media/image3.png" ContentType="image/png"/>
  <Override PartName="/ppt/media/image5.png" ContentType="image/png"/>
  <Override PartName="/ppt/media/image14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9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9469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5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BE04663-4EB1-4258-BC76-0F52D778016B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4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A2199C0F-D30B-485F-95AE-DEE6CAECBCC4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13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51BE1FAF-2508-4EA2-964B-5A6A2B207358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14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63D2A0E8-E513-459A-BA0B-3A87AD1D6B49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15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4CB97376-1939-4369-9C09-BCA827247047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16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DEFE3FFC-EDF8-44CA-BA15-E699966A366C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7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CD2395B3-5C0A-4476-B98C-A37B6A955573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8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D9332DCA-4666-428B-891A-CE9B3A0689FF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 idx="19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80273234-BA95-40F1-AC44-D10137CAA95B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sldNum" idx="20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0AA79683-ECAC-4763-9F3A-700B28BC7C1E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sldNum" idx="21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376C02BB-2605-41D3-AC6E-C2A7AC4C6CFA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sldNum" idx="22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85EA79A5-DFAA-4DE3-ADD3-19AED7FEFD87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sldNum" idx="5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D25B3813-ED07-46EA-9DF0-A6D614C7E5A2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23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A4FDEA61-C776-4997-9B22-F43C8D85263D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sldNum" idx="24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79BF3F9A-37D1-4AF0-9990-CF4BD3122FB9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25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F4D36BD0-414F-488E-8D15-F82F95E9885D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sldNum" idx="26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6E733413-E09D-41F7-B7B5-AAF6B6251594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sldNum" idx="27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38EC09AC-F08C-4FE8-9558-09C1D239D237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sldNum" idx="6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AB146074-0533-4173-8DD1-0227B08E1363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sldNum" idx="7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F62E8C3F-2D29-43E0-AC38-08EDE6A04F78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8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232E46BB-14EC-4B6D-8F5C-67F157915D42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 idx="9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CBF16848-AD6F-4360-8B3D-E4EE29EEF5E8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10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72A63582-EDEC-43BB-92C3-DA43C737D001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11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C408DD5F-B7DE-47FB-B0C9-7482B0FA2905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Img"/>
          </p:nvPr>
        </p:nvSpPr>
        <p:spPr>
          <a:xfrm>
            <a:off x="749160" y="177840"/>
            <a:ext cx="5445000" cy="306216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162000" y="3351240"/>
            <a:ext cx="6621120" cy="6097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12"/>
          </p:nvPr>
        </p:nvSpPr>
        <p:spPr>
          <a:xfrm>
            <a:off x="3932280" y="9543960"/>
            <a:ext cx="2987640" cy="55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160" bIns="47160" anchor="b">
            <a:noAutofit/>
          </a:bodyPr>
          <a:lstStyle>
            <a:lvl1pPr indent="0" algn="r" defTabSz="94608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defRPr>
            </a:lvl1pPr>
          </a:lstStyle>
          <a:p>
            <a:pPr indent="0" algn="r" defTabSz="946080">
              <a:lnSpc>
                <a:spcPct val="100000"/>
              </a:lnSpc>
              <a:buNone/>
              <a:tabLst>
                <a:tab algn="l" pos="0"/>
              </a:tabLst>
            </a:pPr>
            <a:fld id="{AA9220A2-9A06-45DB-A478-B11D7D39BE5A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AutoShape 4"/>
          <p:cNvSpPr/>
          <p:nvPr/>
        </p:nvSpPr>
        <p:spPr>
          <a:xfrm>
            <a:off x="812880" y="988920"/>
            <a:ext cx="10609200" cy="107640"/>
          </a:xfrm>
          <a:custGeom>
            <a:avLst/>
            <a:gdLst>
              <a:gd name="textAreaLeft" fmla="*/ 0 w 10609200"/>
              <a:gd name="textAreaRight" fmla="*/ 10611000 w 10609200"/>
              <a:gd name="textAreaTop" fmla="*/ 0 h 107640"/>
              <a:gd name="textAreaBottom" fmla="*/ 109440 h 107640"/>
              <a:gd name="GluePoint1X" fmla="*/ 0 w 1000"/>
              <a:gd name="GluePoint1Y" fmla="*/ 0 h 1000"/>
              <a:gd name="GluePoint2X" fmla="*/ 2147483647 w 1000"/>
              <a:gd name="GluePoint2Y" fmla="*/ 0 h 1000"/>
              <a:gd name="GluePoint3X" fmla="*/ 2147483647 w 1000"/>
              <a:gd name="GluePoint3Y" fmla="*/ 2147483647 h 1000"/>
              <a:gd name="GluePoint4X" fmla="*/ 0 w 1000"/>
              <a:gd name="GluePoint4Y" fmla="*/ 2147483647 h 1000"/>
              <a:gd name="GluePoint5X" fmla="*/ 0 w 1000"/>
              <a:gd name="GluePoint5Y" fmla="*/ 0 h 1000"/>
              <a:gd name="GluePoint6X" fmla="*/ 2147483647 w 1000"/>
              <a:gd name="GluePoint6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stroke="0"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CA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1" name="Line 5"/>
          <p:cNvSpPr/>
          <p:nvPr/>
        </p:nvSpPr>
        <p:spPr>
          <a:xfrm>
            <a:off x="812520" y="6172200"/>
            <a:ext cx="10566360" cy="360"/>
          </a:xfrm>
          <a:prstGeom prst="line">
            <a:avLst/>
          </a:prstGeom>
          <a:ln w="3175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CA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2" name="TextBox 1"/>
          <p:cNvSpPr/>
          <p:nvPr/>
        </p:nvSpPr>
        <p:spPr>
          <a:xfrm>
            <a:off x="9993960" y="6282360"/>
            <a:ext cx="1438200" cy="3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fld id="{6920E1D8-BC1A-45EB-8E5D-51FEB7045CE4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&lt;number&gt;</a:t>
            </a:fld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755640" y="2439000"/>
            <a:ext cx="10666080" cy="357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10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edit Master text styles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07920" indent="-436680">
              <a:lnSpc>
                <a:spcPct val="100000"/>
              </a:lnSpc>
              <a:spcBef>
                <a:spcPts val="360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Second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305000" indent="-395280">
              <a:lnSpc>
                <a:spcPct val="100000"/>
              </a:lnSpc>
              <a:spcBef>
                <a:spcPts val="32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Third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93800" indent="-387360">
              <a:lnSpc>
                <a:spcPct val="10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Fourth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93760" indent="-398520">
              <a:lnSpc>
                <a:spcPct val="100000"/>
              </a:lnSpc>
              <a:spcBef>
                <a:spcPts val="499"/>
              </a:spcBef>
              <a:buClr>
                <a:srgbClr val="7030a0"/>
              </a:buClr>
              <a:buFont typeface="Wingdings" charset="2"/>
              <a:buChar char="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Fifth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560520" y="818640"/>
            <a:ext cx="8324280" cy="51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90000"/>
              </a:lnSpc>
              <a:spcBef>
                <a:spcPts val="400"/>
              </a:spcBef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755640" y="908640"/>
            <a:ext cx="10874160" cy="31356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90000"/>
              </a:lnSpc>
              <a:spcBef>
                <a:spcPts val="400"/>
              </a:spcBef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pic>
        <p:nvPicPr>
          <p:cNvPr id="6" name="Immagine 6" descr=""/>
          <p:cNvPicPr/>
          <p:nvPr/>
        </p:nvPicPr>
        <p:blipFill>
          <a:blip r:embed="rId2"/>
          <a:stretch/>
        </p:blipFill>
        <p:spPr>
          <a:xfrm>
            <a:off x="7356240" y="6278760"/>
            <a:ext cx="437040" cy="474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" name="Immagine 11" descr=""/>
          <p:cNvPicPr/>
          <p:nvPr/>
        </p:nvPicPr>
        <p:blipFill>
          <a:blip r:embed="rId3"/>
          <a:stretch/>
        </p:blipFill>
        <p:spPr>
          <a:xfrm>
            <a:off x="3901680" y="6310080"/>
            <a:ext cx="1263960" cy="408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Immagine 12" descr=""/>
          <p:cNvPicPr/>
          <p:nvPr/>
        </p:nvPicPr>
        <p:blipFill>
          <a:blip r:embed="rId4"/>
          <a:stretch/>
        </p:blipFill>
        <p:spPr>
          <a:xfrm>
            <a:off x="5268240" y="6257520"/>
            <a:ext cx="654480" cy="55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Immagine 13" descr=""/>
          <p:cNvPicPr/>
          <p:nvPr/>
        </p:nvPicPr>
        <p:blipFill>
          <a:blip r:embed="rId5"/>
          <a:stretch/>
        </p:blipFill>
        <p:spPr>
          <a:xfrm>
            <a:off x="6024960" y="6257520"/>
            <a:ext cx="974880" cy="41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Immagine 7" descr=""/>
          <p:cNvPicPr/>
          <p:nvPr/>
        </p:nvPicPr>
        <p:blipFill>
          <a:blip r:embed="rId6"/>
          <a:stretch/>
        </p:blipFill>
        <p:spPr>
          <a:xfrm>
            <a:off x="3821760" y="137160"/>
            <a:ext cx="4203720" cy="148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" name="Immagine 13" descr=""/>
          <p:cNvPicPr/>
          <p:nvPr/>
        </p:nvPicPr>
        <p:blipFill>
          <a:blip r:embed="rId7"/>
          <a:stretch/>
        </p:blipFill>
        <p:spPr>
          <a:xfrm>
            <a:off x="780840" y="292680"/>
            <a:ext cx="1078200" cy="567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" name="Immagine 15" descr=""/>
          <p:cNvPicPr/>
          <p:nvPr/>
        </p:nvPicPr>
        <p:blipFill>
          <a:blip r:embed="rId8"/>
          <a:stretch/>
        </p:blipFill>
        <p:spPr>
          <a:xfrm>
            <a:off x="9047880" y="235800"/>
            <a:ext cx="2367720" cy="62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edit the title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/>
          <p:cNvSpPr/>
          <p:nvPr/>
        </p:nvSpPr>
        <p:spPr>
          <a:xfrm>
            <a:off x="812880" y="988920"/>
            <a:ext cx="10609200" cy="107640"/>
          </a:xfrm>
          <a:custGeom>
            <a:avLst/>
            <a:gdLst>
              <a:gd name="textAreaLeft" fmla="*/ 0 w 10609200"/>
              <a:gd name="textAreaRight" fmla="*/ 10611000 w 10609200"/>
              <a:gd name="textAreaTop" fmla="*/ 0 h 107640"/>
              <a:gd name="textAreaBottom" fmla="*/ 109440 h 107640"/>
              <a:gd name="GluePoint1X" fmla="*/ 0 w 1000"/>
              <a:gd name="GluePoint1Y" fmla="*/ 0 h 1000"/>
              <a:gd name="GluePoint2X" fmla="*/ 2147483647 w 1000"/>
              <a:gd name="GluePoint2Y" fmla="*/ 0 h 1000"/>
              <a:gd name="GluePoint3X" fmla="*/ 2147483647 w 1000"/>
              <a:gd name="GluePoint3Y" fmla="*/ 2147483647 h 1000"/>
              <a:gd name="GluePoint4X" fmla="*/ 0 w 1000"/>
              <a:gd name="GluePoint4Y" fmla="*/ 2147483647 h 1000"/>
              <a:gd name="GluePoint5X" fmla="*/ 0 w 1000"/>
              <a:gd name="GluePoint5Y" fmla="*/ 0 h 1000"/>
              <a:gd name="GluePoint6X" fmla="*/ 2147483647 w 1000"/>
              <a:gd name="GluePoint6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stroke="0"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CA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15" name="Line 5"/>
          <p:cNvSpPr/>
          <p:nvPr/>
        </p:nvSpPr>
        <p:spPr>
          <a:xfrm>
            <a:off x="812520" y="6172200"/>
            <a:ext cx="10566360" cy="360"/>
          </a:xfrm>
          <a:prstGeom prst="line">
            <a:avLst/>
          </a:prstGeom>
          <a:ln w="3175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CA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16" name="TextBox 1"/>
          <p:cNvSpPr/>
          <p:nvPr/>
        </p:nvSpPr>
        <p:spPr>
          <a:xfrm>
            <a:off x="9993960" y="6282360"/>
            <a:ext cx="1438200" cy="3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fld id="{9B7DE80F-36B5-4D47-BE10-FF200FFEFD1D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&lt;number&gt;</a:t>
            </a:fld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body"/>
          </p:nvPr>
        </p:nvSpPr>
        <p:spPr>
          <a:xfrm>
            <a:off x="755640" y="1333440"/>
            <a:ext cx="10666080" cy="468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10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edit Master text styles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07920" indent="-436680">
              <a:lnSpc>
                <a:spcPct val="100000"/>
              </a:lnSpc>
              <a:spcBef>
                <a:spcPts val="360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Second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305000" indent="-395280">
              <a:lnSpc>
                <a:spcPct val="100000"/>
              </a:lnSpc>
              <a:spcBef>
                <a:spcPts val="32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Third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93800" indent="-387360">
              <a:lnSpc>
                <a:spcPct val="10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Fourth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93760" indent="-398520">
              <a:lnSpc>
                <a:spcPct val="100000"/>
              </a:lnSpc>
              <a:spcBef>
                <a:spcPts val="499"/>
              </a:spcBef>
              <a:buClr>
                <a:srgbClr val="7030a0"/>
              </a:buClr>
              <a:buFont typeface="Wingdings" charset="2"/>
              <a:buChar char="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Fifth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TextBox 10"/>
          <p:cNvSpPr/>
          <p:nvPr/>
        </p:nvSpPr>
        <p:spPr>
          <a:xfrm>
            <a:off x="2900520" y="6310800"/>
            <a:ext cx="612756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The OpenVAF Verilog-A Compiler for the OpenPDK Ecosystem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" name="Immagine 1" descr=""/>
          <p:cNvPicPr/>
          <p:nvPr/>
        </p:nvPicPr>
        <p:blipFill>
          <a:blip r:embed="rId2"/>
          <a:stretch/>
        </p:blipFill>
        <p:spPr>
          <a:xfrm>
            <a:off x="9376200" y="116640"/>
            <a:ext cx="2045520" cy="71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766080" y="395280"/>
            <a:ext cx="1066608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8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Click to edit Master title style</a:t>
            </a:r>
            <a:endParaRPr b="0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Content Slide_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/>
          <p:cNvSpPr/>
          <p:nvPr/>
        </p:nvSpPr>
        <p:spPr>
          <a:xfrm>
            <a:off x="812880" y="988920"/>
            <a:ext cx="10609200" cy="107640"/>
          </a:xfrm>
          <a:custGeom>
            <a:avLst/>
            <a:gdLst>
              <a:gd name="textAreaLeft" fmla="*/ 0 w 10609200"/>
              <a:gd name="textAreaRight" fmla="*/ 10611000 w 10609200"/>
              <a:gd name="textAreaTop" fmla="*/ 0 h 107640"/>
              <a:gd name="textAreaBottom" fmla="*/ 109440 h 107640"/>
              <a:gd name="GluePoint1X" fmla="*/ 0 w 1000"/>
              <a:gd name="GluePoint1Y" fmla="*/ 0 h 1000"/>
              <a:gd name="GluePoint2X" fmla="*/ 2147483647 w 1000"/>
              <a:gd name="GluePoint2Y" fmla="*/ 0 h 1000"/>
              <a:gd name="GluePoint3X" fmla="*/ 2147483647 w 1000"/>
              <a:gd name="GluePoint3Y" fmla="*/ 2147483647 h 1000"/>
              <a:gd name="GluePoint4X" fmla="*/ 0 w 1000"/>
              <a:gd name="GluePoint4Y" fmla="*/ 2147483647 h 1000"/>
              <a:gd name="GluePoint5X" fmla="*/ 0 w 1000"/>
              <a:gd name="GluePoint5Y" fmla="*/ 0 h 1000"/>
              <a:gd name="GluePoint6X" fmla="*/ 2147483647 w 1000"/>
              <a:gd name="GluePoint6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stroke="0"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CA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22" name="Line 5"/>
          <p:cNvSpPr/>
          <p:nvPr/>
        </p:nvSpPr>
        <p:spPr>
          <a:xfrm>
            <a:off x="812520" y="6172200"/>
            <a:ext cx="10566360" cy="360"/>
          </a:xfrm>
          <a:prstGeom prst="line">
            <a:avLst/>
          </a:prstGeom>
          <a:ln w="3175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CA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23" name="TextBox 1"/>
          <p:cNvSpPr/>
          <p:nvPr/>
        </p:nvSpPr>
        <p:spPr>
          <a:xfrm>
            <a:off x="9993960" y="6282360"/>
            <a:ext cx="14382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fld id="{27C2A7F8-DEDF-442E-9B79-A6F3B504E239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&lt;number&gt;</a:t>
            </a:fld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body"/>
          </p:nvPr>
        </p:nvSpPr>
        <p:spPr>
          <a:xfrm>
            <a:off x="755640" y="1333440"/>
            <a:ext cx="10666080" cy="468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10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edit Master text styles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07920" indent="-436680">
              <a:lnSpc>
                <a:spcPct val="100000"/>
              </a:lnSpc>
              <a:spcBef>
                <a:spcPts val="360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Second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305000" indent="-395280">
              <a:lnSpc>
                <a:spcPct val="100000"/>
              </a:lnSpc>
              <a:spcBef>
                <a:spcPts val="32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Third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93800" indent="-387360">
              <a:lnSpc>
                <a:spcPct val="10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Fourth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93760" indent="-398520">
              <a:lnSpc>
                <a:spcPct val="100000"/>
              </a:lnSpc>
              <a:spcBef>
                <a:spcPts val="499"/>
              </a:spcBef>
              <a:buClr>
                <a:srgbClr val="7030a0"/>
              </a:buClr>
              <a:buFont typeface="Wingdings" charset="2"/>
              <a:buChar char="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Fifth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TextBox 10"/>
          <p:cNvSpPr/>
          <p:nvPr/>
        </p:nvSpPr>
        <p:spPr>
          <a:xfrm>
            <a:off x="2900520" y="6310800"/>
            <a:ext cx="612756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The OpenVAF Verilog-A Compiler for the OpenPDK Ecosystem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" name="Immagine 1" descr=""/>
          <p:cNvPicPr/>
          <p:nvPr/>
        </p:nvPicPr>
        <p:blipFill>
          <a:blip r:embed="rId2"/>
          <a:stretch/>
        </p:blipFill>
        <p:spPr>
          <a:xfrm>
            <a:off x="9376200" y="116640"/>
            <a:ext cx="2045520" cy="71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PlaceHolder 2"/>
          <p:cNvSpPr>
            <a:spLocks noGrp="1"/>
          </p:cNvSpPr>
          <p:nvPr>
            <p:ph type="title"/>
          </p:nvPr>
        </p:nvSpPr>
        <p:spPr>
          <a:xfrm>
            <a:off x="766080" y="395280"/>
            <a:ext cx="1066608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8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Click to edit Master title style</a:t>
            </a:r>
            <a:endParaRPr b="0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Slide_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/>
          <p:cNvSpPr/>
          <p:nvPr/>
        </p:nvSpPr>
        <p:spPr>
          <a:xfrm>
            <a:off x="812880" y="988920"/>
            <a:ext cx="10609200" cy="107640"/>
          </a:xfrm>
          <a:custGeom>
            <a:avLst/>
            <a:gdLst>
              <a:gd name="textAreaLeft" fmla="*/ 0 w 10609200"/>
              <a:gd name="textAreaRight" fmla="*/ 10611000 w 10609200"/>
              <a:gd name="textAreaTop" fmla="*/ 0 h 107640"/>
              <a:gd name="textAreaBottom" fmla="*/ 109440 h 107640"/>
              <a:gd name="GluePoint1X" fmla="*/ 0 w 1000"/>
              <a:gd name="GluePoint1Y" fmla="*/ 0 h 1000"/>
              <a:gd name="GluePoint2X" fmla="*/ 2147483647 w 1000"/>
              <a:gd name="GluePoint2Y" fmla="*/ 0 h 1000"/>
              <a:gd name="GluePoint3X" fmla="*/ 2147483647 w 1000"/>
              <a:gd name="GluePoint3Y" fmla="*/ 2147483647 h 1000"/>
              <a:gd name="GluePoint4X" fmla="*/ 0 w 1000"/>
              <a:gd name="GluePoint4Y" fmla="*/ 2147483647 h 1000"/>
              <a:gd name="GluePoint5X" fmla="*/ 0 w 1000"/>
              <a:gd name="GluePoint5Y" fmla="*/ 0 h 1000"/>
              <a:gd name="GluePoint6X" fmla="*/ 2147483647 w 1000"/>
              <a:gd name="GluePoint6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stroke="0"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CA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28" name="Line 5"/>
          <p:cNvSpPr/>
          <p:nvPr/>
        </p:nvSpPr>
        <p:spPr>
          <a:xfrm>
            <a:off x="812520" y="6172200"/>
            <a:ext cx="10566360" cy="360"/>
          </a:xfrm>
          <a:prstGeom prst="line">
            <a:avLst/>
          </a:prstGeom>
          <a:ln w="3175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CA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23" name="TextBox 1"/>
          <p:cNvSpPr/>
          <p:nvPr/>
        </p:nvSpPr>
        <p:spPr>
          <a:xfrm>
            <a:off x="9993960" y="6282360"/>
            <a:ext cx="14382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fld id="{260A29C6-5AC2-4D35-A514-12C9392C93D4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&lt;number&gt;</a:t>
            </a:fld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1"/>
          <p:cNvSpPr>
            <a:spLocks noGrp="1"/>
          </p:cNvSpPr>
          <p:nvPr>
            <p:ph type="body"/>
          </p:nvPr>
        </p:nvSpPr>
        <p:spPr>
          <a:xfrm>
            <a:off x="755640" y="1333440"/>
            <a:ext cx="10666080" cy="468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10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edit Master text styles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07920" indent="-436680">
              <a:lnSpc>
                <a:spcPct val="100000"/>
              </a:lnSpc>
              <a:spcBef>
                <a:spcPts val="360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Second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305000" indent="-395280">
              <a:lnSpc>
                <a:spcPct val="100000"/>
              </a:lnSpc>
              <a:spcBef>
                <a:spcPts val="32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Third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93800" indent="-387360">
              <a:lnSpc>
                <a:spcPct val="10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Fourth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93760" indent="-398520">
              <a:lnSpc>
                <a:spcPct val="100000"/>
              </a:lnSpc>
              <a:spcBef>
                <a:spcPts val="499"/>
              </a:spcBef>
              <a:buClr>
                <a:srgbClr val="7030a0"/>
              </a:buClr>
              <a:buFont typeface="Wingdings" charset="2"/>
              <a:buChar char="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Fifth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TextBox 10"/>
          <p:cNvSpPr/>
          <p:nvPr/>
        </p:nvSpPr>
        <p:spPr>
          <a:xfrm>
            <a:off x="2900520" y="6310800"/>
            <a:ext cx="612756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The OpenVAF Verilog-A Compiler for the OpenPDK Ecosystem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" name="Immagine 1" descr=""/>
          <p:cNvPicPr/>
          <p:nvPr/>
        </p:nvPicPr>
        <p:blipFill>
          <a:blip r:embed="rId2"/>
          <a:stretch/>
        </p:blipFill>
        <p:spPr>
          <a:xfrm>
            <a:off x="9376200" y="116640"/>
            <a:ext cx="2045520" cy="71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PlaceHolder 2"/>
          <p:cNvSpPr>
            <a:spLocks noGrp="1"/>
          </p:cNvSpPr>
          <p:nvPr>
            <p:ph type="title"/>
          </p:nvPr>
        </p:nvSpPr>
        <p:spPr>
          <a:xfrm>
            <a:off x="766080" y="395280"/>
            <a:ext cx="1066608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8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Click to edit Master title style</a:t>
            </a:r>
            <a:endParaRPr b="0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Slide__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4"/>
          <p:cNvSpPr/>
          <p:nvPr/>
        </p:nvSpPr>
        <p:spPr>
          <a:xfrm>
            <a:off x="812880" y="988920"/>
            <a:ext cx="10609200" cy="107640"/>
          </a:xfrm>
          <a:custGeom>
            <a:avLst/>
            <a:gdLst>
              <a:gd name="textAreaLeft" fmla="*/ 0 w 10609200"/>
              <a:gd name="textAreaRight" fmla="*/ 10611000 w 10609200"/>
              <a:gd name="textAreaTop" fmla="*/ 0 h 107640"/>
              <a:gd name="textAreaBottom" fmla="*/ 109440 h 107640"/>
              <a:gd name="GluePoint1X" fmla="*/ 0 w 1000"/>
              <a:gd name="GluePoint1Y" fmla="*/ 0 h 1000"/>
              <a:gd name="GluePoint2X" fmla="*/ 2147483647 w 1000"/>
              <a:gd name="GluePoint2Y" fmla="*/ 0 h 1000"/>
              <a:gd name="GluePoint3X" fmla="*/ 2147483647 w 1000"/>
              <a:gd name="GluePoint3Y" fmla="*/ 2147483647 h 1000"/>
              <a:gd name="GluePoint4X" fmla="*/ 0 w 1000"/>
              <a:gd name="GluePoint4Y" fmla="*/ 2147483647 h 1000"/>
              <a:gd name="GluePoint5X" fmla="*/ 0 w 1000"/>
              <a:gd name="GluePoint5Y" fmla="*/ 0 h 1000"/>
              <a:gd name="GluePoint6X" fmla="*/ 2147483647 w 1000"/>
              <a:gd name="GluePoint6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stroke="0"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CA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33" name="Line 5"/>
          <p:cNvSpPr/>
          <p:nvPr/>
        </p:nvSpPr>
        <p:spPr>
          <a:xfrm>
            <a:off x="812520" y="6172200"/>
            <a:ext cx="10566360" cy="360"/>
          </a:xfrm>
          <a:prstGeom prst="line">
            <a:avLst/>
          </a:prstGeom>
          <a:ln w="3175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CA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34" name="TextBox 1"/>
          <p:cNvSpPr/>
          <p:nvPr/>
        </p:nvSpPr>
        <p:spPr>
          <a:xfrm>
            <a:off x="9993960" y="6282360"/>
            <a:ext cx="1438200" cy="33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fld id="{1CF809E4-8A46-488C-9208-3A039E810043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&lt;number&gt;</a:t>
            </a:fld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>
            <a:off x="755640" y="1333440"/>
            <a:ext cx="10666080" cy="468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10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edit Master text styles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07920" indent="-436680">
              <a:lnSpc>
                <a:spcPct val="100000"/>
              </a:lnSpc>
              <a:spcBef>
                <a:spcPts val="360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Second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305000" indent="-395280">
              <a:lnSpc>
                <a:spcPct val="100000"/>
              </a:lnSpc>
              <a:spcBef>
                <a:spcPts val="32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Third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93800" indent="-387360">
              <a:lnSpc>
                <a:spcPct val="10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Fourth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93760" indent="-398520">
              <a:lnSpc>
                <a:spcPct val="100000"/>
              </a:lnSpc>
              <a:spcBef>
                <a:spcPts val="499"/>
              </a:spcBef>
              <a:buClr>
                <a:srgbClr val="7030a0"/>
              </a:buClr>
              <a:buFont typeface="Wingdings" charset="2"/>
              <a:buChar char="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Fifth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TextBox 10"/>
          <p:cNvSpPr/>
          <p:nvPr/>
        </p:nvSpPr>
        <p:spPr>
          <a:xfrm>
            <a:off x="2900520" y="6310800"/>
            <a:ext cx="6127560" cy="57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The OpenVAF Verilog-A Compiler for the OpenPDK Ecosystem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" name="Immagine 1" descr=""/>
          <p:cNvPicPr/>
          <p:nvPr/>
        </p:nvPicPr>
        <p:blipFill>
          <a:blip r:embed="rId2"/>
          <a:stretch/>
        </p:blipFill>
        <p:spPr>
          <a:xfrm>
            <a:off x="9376200" y="116640"/>
            <a:ext cx="2045520" cy="71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766080" y="395280"/>
            <a:ext cx="1066608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8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Click to edit Master title style</a:t>
            </a:r>
            <a:endParaRPr b="0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66080" y="355680"/>
            <a:ext cx="106660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55640" y="1333440"/>
            <a:ext cx="10666080" cy="468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 rot="18876000">
            <a:off x="8645760" y="-405360"/>
            <a:ext cx="2895120" cy="2895120"/>
          </a:xfrm>
          <a:prstGeom prst="rect">
            <a:avLst/>
          </a:prstGeom>
          <a:solidFill>
            <a:srgbClr val="ced4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0" name=""/>
          <p:cNvSpPr/>
          <p:nvPr/>
        </p:nvSpPr>
        <p:spPr>
          <a:xfrm rot="18876000">
            <a:off x="8665920" y="3983040"/>
            <a:ext cx="2895120" cy="2895120"/>
          </a:xfrm>
          <a:prstGeom prst="rect">
            <a:avLst/>
          </a:prstGeom>
          <a:solidFill>
            <a:srgbClr val="ced4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1" name=""/>
          <p:cNvSpPr/>
          <p:nvPr/>
        </p:nvSpPr>
        <p:spPr>
          <a:xfrm rot="18964800">
            <a:off x="993960" y="5915880"/>
            <a:ext cx="2588400" cy="731160"/>
          </a:xfrm>
          <a:prstGeom prst="rect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2" name=""/>
          <p:cNvSpPr/>
          <p:nvPr/>
        </p:nvSpPr>
        <p:spPr>
          <a:xfrm rot="18964800">
            <a:off x="-1296720" y="5513760"/>
            <a:ext cx="2588400" cy="731160"/>
          </a:xfrm>
          <a:prstGeom prst="rect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3" name=""/>
          <p:cNvSpPr/>
          <p:nvPr/>
        </p:nvSpPr>
        <p:spPr>
          <a:xfrm rot="18964800">
            <a:off x="3682080" y="339480"/>
            <a:ext cx="3457440" cy="921960"/>
          </a:xfrm>
          <a:prstGeom prst="rect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4" name=""/>
          <p:cNvSpPr/>
          <p:nvPr/>
        </p:nvSpPr>
        <p:spPr>
          <a:xfrm rot="18964800">
            <a:off x="1445760" y="-758160"/>
            <a:ext cx="2588400" cy="731160"/>
          </a:xfrm>
          <a:prstGeom prst="rect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5" name=""/>
          <p:cNvSpPr/>
          <p:nvPr/>
        </p:nvSpPr>
        <p:spPr>
          <a:xfrm rot="18964800">
            <a:off x="-727200" y="3295080"/>
            <a:ext cx="2588400" cy="512640"/>
          </a:xfrm>
          <a:prstGeom prst="rect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66080" y="530640"/>
            <a:ext cx="10666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55640" y="1333440"/>
            <a:ext cx="10666080" cy="468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hyperlink" Target="https://codeberg.org/arpadbuermen/VACASK/" TargetMode="External"/><Relationship Id="rId3" Type="http://schemas.openxmlformats.org/officeDocument/2006/relationships/package" Target="../embeddings/oleObject1.xlsx"/><Relationship Id="rId4" Type="http://schemas.openxmlformats.org/officeDocument/2006/relationships/image" Target="../media/image15.wmf"/><Relationship Id="rId5" Type="http://schemas.openxmlformats.org/officeDocument/2006/relationships/package" Target="../embeddings/oleObject2.xlsx"/><Relationship Id="rId6" Type="http://schemas.openxmlformats.org/officeDocument/2006/relationships/image" Target="../media/image16.wmf"/><Relationship Id="rId7" Type="http://schemas.openxmlformats.org/officeDocument/2006/relationships/slideLayout" Target="../slideLayouts/slideLayout4.xml"/><Relationship Id="rId8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codeberg.org/arpadbuermen/VACASK/" TargetMode="External"/><Relationship Id="rId2" Type="http://schemas.openxmlformats.org/officeDocument/2006/relationships/hyperlink" Target="https://codeberg.org/arpadbuermen/VACASK" TargetMode="Externa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github.com/arpadbuermen/OpenVAF" TargetMode="External"/><Relationship Id="rId2" Type="http://schemas.openxmlformats.org/officeDocument/2006/relationships/hyperlink" Target="https://github.com/OpenVAF/OpenVAF-Reloaded" TargetMode="External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"/>
          <p:cNvSpPr/>
          <p:nvPr/>
        </p:nvSpPr>
        <p:spPr>
          <a:xfrm>
            <a:off x="812880" y="1718640"/>
            <a:ext cx="10564560" cy="42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3600" strike="noStrike" u="none">
                <a:solidFill>
                  <a:schemeClr val="dk2"/>
                </a:solidFill>
                <a:effectLst/>
                <a:uFillTx/>
                <a:latin typeface="Noto Sans"/>
              </a:rPr>
              <a:t>The OpenVAF Verilog-A Compiler </a:t>
            </a:r>
            <a:br>
              <a:rPr sz="3600"/>
            </a:br>
            <a:r>
              <a:rPr b="1" lang="en-US" sz="3600" strike="noStrike" u="none">
                <a:solidFill>
                  <a:schemeClr val="dk2"/>
                </a:solidFill>
                <a:effectLst/>
                <a:uFillTx/>
                <a:latin typeface="Noto Sans"/>
              </a:rPr>
              <a:t>for the OpenPDK Ecosystem</a:t>
            </a:r>
            <a:br>
              <a:rPr sz="3600"/>
            </a:b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Árpád Bűrmen</a:t>
            </a:r>
            <a:br>
              <a:rPr sz="2400"/>
            </a:br>
            <a:r>
              <a:rPr b="0" lang="en-US" sz="2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Faculty of Electrical Engineering</a:t>
            </a:r>
            <a:br>
              <a:rPr sz="2400"/>
            </a:br>
            <a:r>
              <a:rPr b="0" lang="pl-PL" sz="2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University of Ljubljana</a:t>
            </a:r>
            <a:r>
              <a:rPr b="0" lang="en-US" sz="2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, Slovenia</a:t>
            </a:r>
            <a:br>
              <a:rPr sz="2400"/>
            </a:br>
            <a:r>
              <a:rPr b="0" lang="pl-PL" sz="2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arpad.buermen</a:t>
            </a:r>
            <a:r>
              <a:rPr b="0" lang="en-US" sz="2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@</a:t>
            </a:r>
            <a:r>
              <a:rPr b="0" lang="pl-PL" sz="2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fe.uni-lj.si</a:t>
            </a:r>
            <a:br>
              <a:rPr sz="2400"/>
            </a:br>
            <a:br>
              <a:rPr sz="2400"/>
            </a:b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0880" y="278640"/>
            <a:ext cx="79686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Ngspice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39" name="Straight Arrow Connector 1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140" name="Arrow: Right 1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141" name="Rectangle 19"/>
          <p:cNvSpPr/>
          <p:nvPr/>
        </p:nvSpPr>
        <p:spPr>
          <a:xfrm>
            <a:off x="813240" y="1371600"/>
            <a:ext cx="10729800" cy="31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SPICE3-based circuit simulator.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Old, but definitely not obsolete.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OpenVAF-reloaded provides Verilog-A support.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Verilog-A Distiller project uncovered several bugs in models,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fixes merged upstream.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Supports OSDI API 0.3 (old) and 0.4 (OpenVAF-reloaded).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Support for models generated by Verilog-A Distiller.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Good performance, especially wrt. Xyce.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Benchmark on a 16x16 multiplier (C6288) implemented with PSP MOS.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42" name=""/>
          <p:cNvGraphicFramePr/>
          <p:nvPr/>
        </p:nvGraphicFramePr>
        <p:xfrm>
          <a:off x="3184560" y="5009400"/>
          <a:ext cx="5158800" cy="8341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4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84560" y="5009400"/>
                    <a:ext cx="5158800" cy="834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44" name="" descr=""/>
          <p:cNvPicPr/>
          <p:nvPr/>
        </p:nvPicPr>
        <p:blipFill>
          <a:blip r:embed="rId3"/>
          <a:stretch/>
        </p:blipFill>
        <p:spPr>
          <a:xfrm>
            <a:off x="10058400" y="4800600"/>
            <a:ext cx="1255680" cy="125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/>
          </p:nvPr>
        </p:nvSpPr>
        <p:spPr>
          <a:xfrm>
            <a:off x="812880" y="1371600"/>
            <a:ext cx="5586480" cy="411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Verilog-A Circuit Analysis Kernel.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 novel analog circuit simulator.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Modern C++.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Short (44k lines).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Easy to extend.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Device models – Verilog-A.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Leverages OpenVAF.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KLU linear solver.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title"/>
          </p:nvPr>
        </p:nvSpPr>
        <p:spPr>
          <a:xfrm>
            <a:off x="830880" y="278640"/>
            <a:ext cx="86544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VACASK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47" name="Straight Arrow Connector 9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148" name="Arrow: Right 9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149" name=""/>
          <p:cNvSpPr/>
          <p:nvPr/>
        </p:nvSpPr>
        <p:spPr>
          <a:xfrm>
            <a:off x="799920" y="5715000"/>
            <a:ext cx="490068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https://codeberg.org/arpadbuermen/VACASK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6514920" y="1143000"/>
            <a:ext cx="4799160" cy="50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CMOS ring oscillator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load “psp103v4.osdi”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include “cmos_models.inc”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model isrc isource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model vsrc vsource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subckt inv(in out vdd vss)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parameters w=10u l=0.2u fac=2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mp (out in vdd vdd) pmos w=w*fac l=l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mn (out in vss vss) nmos w=w l=l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ends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subckt ring()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x1 (1 2 vdd 0) inv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x2 (2 3 vdd 0) inv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x3 (3 1 vdd 0) inv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ends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vdd (vdd 0) vsrc dc=1.2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subckt start()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ipulse (0 1) isrc type=”pulse” \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v0=0 v1=1u delay=1n rise=1n fall=1n width=1n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ends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control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elaborate circuit(“ring”, “start”)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analysis tran1 tran step=0.05n stop=1u maxstep=0.05n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endc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/>
          </p:nvPr>
        </p:nvSpPr>
        <p:spPr>
          <a:xfrm>
            <a:off x="812880" y="1371600"/>
            <a:ext cx="5472000" cy="457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Model/analysis separation.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SPICE analyses + HB.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Parameterized, hierarchical.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Sweep anything.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Alter parameters wo. restart.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Change topology wo. restart.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Precise (residual checks).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Fast (designed for modern CPUs).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RAW file output.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Embedded files in netlist.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title"/>
          </p:nvPr>
        </p:nvSpPr>
        <p:spPr>
          <a:xfrm>
            <a:off x="830880" y="278640"/>
            <a:ext cx="79686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What makes VACASK different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53" name="Straight Arrow Connector 10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154" name="Arrow: Right 10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155" name=""/>
          <p:cNvSpPr/>
          <p:nvPr/>
        </p:nvSpPr>
        <p:spPr>
          <a:xfrm>
            <a:off x="6171840" y="1371600"/>
            <a:ext cx="5713920" cy="48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// ring oscillator definition here ...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control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elaborate circuit(“ring”, “start”) // with startup pulse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analysis tran1 tran step=0.05n stop=1u maxstep=0.05n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elaborate circuit(“ring”) // no startup pulse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analysis tran2 tran step=0.05n stop=1u maxstep=0.05n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postprocess(PYTHON , “runme,py”)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endc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embed “runme.py” &lt;&lt;&lt;FILE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from rawfile import rawread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import numpy as np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import matplotlib.pyplot as plt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fig1, ax1 = plt.subplots(2, 1)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tran1 = rawread('tran1.raw').get()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t = tran1["time"]; v1 = tran1["1"]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fig1.axes[0].set_title('Oscillator startup, without a pulse')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fig1.axes[0].plot(t*1e6, v1, color="blue", marker=".", label="v(1)")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tran2 = rawread('tran1.raw').get()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t = tran2["time"]; v1 = tran2["1"]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fig1.axes[0].set_title('Oscillator startup, with a pulse')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fig1.axes[1].plot(t*1e6, v1, color="blue", marker=".", label="v(1)")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  plt.show()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Bitstream Vera Sans Mono"/>
              </a:rPr>
              <a:t>&gt;&gt;&gt; FILE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30880" y="278640"/>
            <a:ext cx="79686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VACASK performance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57" name="Straight Arrow Connector 11"/>
          <p:cNvCxnSpPr/>
          <p:nvPr/>
        </p:nvCxnSpPr>
        <p:spPr>
          <a:xfrm flipH="1">
            <a:off x="6232680" y="544536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158" name="Arrow: Right 11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159" name=""/>
          <p:cNvSpPr/>
          <p:nvPr/>
        </p:nvSpPr>
        <p:spPr>
          <a:xfrm>
            <a:off x="685800" y="1257120"/>
            <a:ext cx="4570920" cy="14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C6288: 16x16 digital multiplier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Compute 0xFFFF x 0xFFFF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PSP103.4 MOSFETs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10112 transistors, 25380 unknowns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799920" y="2875680"/>
            <a:ext cx="4379040" cy="267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1" name=""/>
          <p:cNvSpPr/>
          <p:nvPr/>
        </p:nvSpPr>
        <p:spPr>
          <a:xfrm>
            <a:off x="743760" y="5547960"/>
            <a:ext cx="4685040" cy="61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trike="noStrike" u="none">
                <a:solidFill>
                  <a:srgbClr val="336699"/>
                </a:solidFill>
                <a:effectLst/>
                <a:uFillTx/>
                <a:latin typeface="verdana"/>
                <a:hlinkClick r:id="rId2"/>
              </a:rPr>
              <a:t>https://codeberg.org/arpadbuermen/VACASK/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src/...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Noto Sans CJK SC"/>
              </a:rPr>
              <a:t>...branch/main/benchmark/c6288/vacask/runme.sim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62" name=""/>
          <p:cNvGraphicFramePr/>
          <p:nvPr/>
        </p:nvGraphicFramePr>
        <p:xfrm>
          <a:off x="5625000" y="4694400"/>
          <a:ext cx="5691240" cy="83412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16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625000" y="4694400"/>
                    <a:ext cx="5691240" cy="834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4" name=""/>
          <p:cNvSpPr/>
          <p:nvPr/>
        </p:nvSpPr>
        <p:spPr>
          <a:xfrm>
            <a:off x="5541120" y="1271160"/>
            <a:ext cx="3766680" cy="78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Default VACASK settings,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higher precision than SPICE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5541120" y="3874680"/>
            <a:ext cx="5887440" cy="102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Disabled residual tolerance check,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precision roughly equal to that of SPICE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66" name=""/>
          <p:cNvGraphicFramePr/>
          <p:nvPr/>
        </p:nvGraphicFramePr>
        <p:xfrm>
          <a:off x="5639040" y="2179800"/>
          <a:ext cx="5157360" cy="127476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16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639040" y="2179800"/>
                    <a:ext cx="5157360" cy="127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30880" y="278640"/>
            <a:ext cx="79686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VACASK – harmonic balance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69" name="Straight Arrow Connector 12"/>
          <p:cNvCxnSpPr/>
          <p:nvPr/>
        </p:nvCxnSpPr>
        <p:spPr>
          <a:xfrm flipH="1">
            <a:off x="5889600" y="520272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170" name="Arrow: Right 12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171" name=""/>
          <p:cNvSpPr/>
          <p:nvPr/>
        </p:nvSpPr>
        <p:spPr>
          <a:xfrm>
            <a:off x="799920" y="1186200"/>
            <a:ext cx="5713560" cy="15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Diode AM demodulator, diode + R + C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2 tone HB, 3 sidebands, incommensurate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50kHz carrier, 1.01kHz signal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5937480" y="1186200"/>
            <a:ext cx="5491080" cy="11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Gilbert cell mixer, 6 PSP103.4, 3 resistors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tone HB, 3 sidebands, commensurate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914400" y="5257800"/>
            <a:ext cx="5141880" cy="91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trike="noStrike" u="none">
                <a:solidFill>
                  <a:srgbClr val="336699"/>
                </a:solidFill>
                <a:effectLst/>
                <a:uFillTx/>
                <a:latin typeface="verdana"/>
                <a:hlinkClick r:id="rId1"/>
              </a:rPr>
              <a:t>https://codeberg.org/arpadbuermen/VACASK/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...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...src/branch/main/test/test_hb5.sim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trike="noStrike" u="none">
                <a:solidFill>
                  <a:srgbClr val="336699"/>
                </a:solidFill>
                <a:effectLst/>
                <a:uFillTx/>
                <a:latin typeface="verdana"/>
                <a:hlinkClick r:id="rId2"/>
              </a:rPr>
              <a:t>https://codeberg.org/arpadbuermen/VACASK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/...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...src/branch/main/demo/gilbert/gilbert.sim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3"/>
          <a:stretch/>
        </p:blipFill>
        <p:spPr>
          <a:xfrm>
            <a:off x="5715000" y="1876320"/>
            <a:ext cx="5621760" cy="410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5" name="" descr=""/>
          <p:cNvPicPr/>
          <p:nvPr/>
        </p:nvPicPr>
        <p:blipFill>
          <a:blip r:embed="rId4"/>
          <a:stretch/>
        </p:blipFill>
        <p:spPr>
          <a:xfrm>
            <a:off x="874800" y="2171520"/>
            <a:ext cx="3856320" cy="3084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830880" y="278640"/>
            <a:ext cx="79686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VACASK – Xschem and IHP PDK integration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77" name="Straight Arrow Connector 22"/>
          <p:cNvCxnSpPr/>
          <p:nvPr/>
        </p:nvCxnSpPr>
        <p:spPr>
          <a:xfrm flipH="1">
            <a:off x="5889600" y="520272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178" name="Arrow: Right 22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685800" y="1091520"/>
            <a:ext cx="5028840" cy="3666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0" name="" descr=""/>
          <p:cNvPicPr/>
          <p:nvPr/>
        </p:nvPicPr>
        <p:blipFill>
          <a:blip r:embed="rId2"/>
          <a:stretch/>
        </p:blipFill>
        <p:spPr>
          <a:xfrm>
            <a:off x="5715000" y="1091520"/>
            <a:ext cx="5851800" cy="440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1" name="PlaceHolder 6"/>
          <p:cNvSpPr/>
          <p:nvPr/>
        </p:nvSpPr>
        <p:spPr>
          <a:xfrm>
            <a:off x="466200" y="4970880"/>
            <a:ext cx="1060920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Big thanks to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Stefan Schippers for implementing the VACASK interface in Xschem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Harald Pretl for sparking the idea of a Ngspice netlist converter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/>
          </p:nvPr>
        </p:nvSpPr>
        <p:spPr>
          <a:xfrm>
            <a:off x="812880" y="1371600"/>
            <a:ext cx="10387080" cy="457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Convert Skywater PDK.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Faster NOISE and XF analyses (adjunct circuit equations).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Stability analysis (STAB) and S-parameter analysis (SP).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Transient noise analysis.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Parallel evaluation (OpenMP).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Parallel linear solver (SUPERLU, MUMPS).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Shooting (PSS) &amp; small-signal family</a:t>
            </a:r>
            <a:br>
              <a:rPr sz="2400"/>
            </a:b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(PAC, PXF, PNOISE, PSP, PSTAB).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Improve harmonic balance, use FFTW library.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HB periodic small-signal family </a:t>
            </a:r>
            <a:br>
              <a:rPr sz="2400"/>
            </a:b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(HBAC, HBXF, HBNOISE, HBSP, HBSTAB).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Convolutional linear models (touchstone).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title"/>
          </p:nvPr>
        </p:nvSpPr>
        <p:spPr>
          <a:xfrm>
            <a:off x="830880" y="278640"/>
            <a:ext cx="79686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VACASK roadmap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84" name="Straight Arrow Connector 13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185" name="Arrow: Right 13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9943920" y="4648320"/>
            <a:ext cx="1407960" cy="1407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/>
          </p:nvPr>
        </p:nvSpPr>
        <p:spPr>
          <a:xfrm>
            <a:off x="812880" y="1371600"/>
            <a:ext cx="10387080" cy="457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SPICE3 models written in C, most of them not available in Verilog-A.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Still used!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TSMC18 uses Gummel-Poon BJT, BSIM3v3.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Many PDKs use SPICE diode.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Discrete devices use MOS3, Gummel-Poon, JFET1, SPICE diode, ...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Educational value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Options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Rewrite SPICE3 models in C/C++ for target simulator – a lot of work.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Wrap SPICE3 models – cannot use them in advanced analyses (HB).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Convert to Verilog-A – solve the problem once and for all.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Why convert?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Implement once for all simulators, avoid bugs (in derivatives, …).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Simplify implementation of new analyses.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Not available in Verilog-A: BSIM3, BSIM4, BSIM3SOI, BSIMSOI.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title"/>
          </p:nvPr>
        </p:nvSpPr>
        <p:spPr>
          <a:xfrm>
            <a:off x="830880" y="278640"/>
            <a:ext cx="79686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Legacy models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89" name="Straight Arrow Connector 14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190" name="Arrow: Right 14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/>
          </p:nvPr>
        </p:nvSpPr>
        <p:spPr>
          <a:xfrm>
            <a:off x="812880" y="1371600"/>
            <a:ext cx="10387080" cy="457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Funded by NLNET NGI ZERO.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Semi-automatic converter.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Must clean up code before conversion (mostly on AST level).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Written in Python3, uses pycparser library.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Converts Ngspice pre-master-45 models.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Can track developments in Ngspice models.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Generated Verilog-A models are validated.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Models work in Ngspice and VACASK simulators.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Should also work in others.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12k lines of Python code, 10k lines of config.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51k lines of C →  18k lines of Verilog-A.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https://codeberg.org/arpadbuermen/VADistiller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title"/>
          </p:nvPr>
        </p:nvSpPr>
        <p:spPr>
          <a:xfrm>
            <a:off x="830880" y="278640"/>
            <a:ext cx="79686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Verilog-A Distiller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93" name="Straight Arrow Connector 15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194" name="Arrow: Right 15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9943920" y="4648320"/>
            <a:ext cx="1407960" cy="1407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/>
          </p:nvPr>
        </p:nvSpPr>
        <p:spPr>
          <a:xfrm>
            <a:off x="812880" y="1371600"/>
            <a:ext cx="10387080" cy="457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Converter almost finished.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Converted and validated: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Passives: R, C, 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SPICE diode (L1, L3)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Gummel-Poon BJT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JFET (L1, L2)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MESFET L1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MOSFET (L1-3, L6, L9)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BSIM3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Working on BSIM4.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title"/>
          </p:nvPr>
        </p:nvSpPr>
        <p:spPr>
          <a:xfrm>
            <a:off x="830880" y="278640"/>
            <a:ext cx="79686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Verilog-A Distiller status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98" name="Straight Arrow Connector 16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199" name="Arrow: Right 16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1"/>
          <a:stretch/>
        </p:blipFill>
        <p:spPr>
          <a:xfrm>
            <a:off x="6972120" y="1177200"/>
            <a:ext cx="4364640" cy="3050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/>
          </p:nvPr>
        </p:nvSpPr>
        <p:spPr>
          <a:xfrm>
            <a:off x="812880" y="1371600"/>
            <a:ext cx="10609200" cy="457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https://github.com/IHP-GmbH/IHP-Open-PDK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SG13G2 process node - 130nm BiCMOS.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Ngspice devices: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VBIC bipolar transistor model (1.15).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Verilog-A devices: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PSP MOSFET model (103.6),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r3_cmc resistor model,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MOS varactor.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PDK designed to be used with the Ngspice simulator.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OpenVAF provides Verilog-A support in Ngspice.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title"/>
          </p:nvPr>
        </p:nvSpPr>
        <p:spPr>
          <a:xfrm>
            <a:off x="830880" y="278640"/>
            <a:ext cx="400356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IHP OpenPDK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59" name="Straight Arrow Connector 4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60" name="Arrow: Right 5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 defTabSz="914400">
              <a:lnSpc>
                <a:spcPct val="90000"/>
              </a:lnSpc>
              <a:spcBef>
                <a:spcPts val="400"/>
              </a:spcBef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830880" y="278640"/>
            <a:ext cx="79686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Converted models – code size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02" name="Straight Arrow Connector 17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203" name="Arrow: Right 17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graphicFrame>
        <p:nvGraphicFramePr>
          <p:cNvPr id="204" name=""/>
          <p:cNvGraphicFramePr/>
          <p:nvPr/>
        </p:nvGraphicFramePr>
        <p:xfrm>
          <a:off x="2220840" y="1322640"/>
          <a:ext cx="8065800" cy="4501440"/>
        </p:xfrm>
        <a:graphic>
          <a:graphicData uri="http://schemas.openxmlformats.org/drawingml/2006/table">
            <a:tbl>
              <a:tblPr/>
              <a:tblGrid>
                <a:gridCol w="1608480"/>
                <a:gridCol w="1854720"/>
                <a:gridCol w="2300760"/>
                <a:gridCol w="2302200"/>
              </a:tblGrid>
              <a:tr h="3499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Element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C lines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Verilog-A lines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Reduction (x)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3499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Resistor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1201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329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3.7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499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Capacitor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974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306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3.2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499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Inductor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1068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285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3.7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499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Diode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2891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1002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2.9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499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BJT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4607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1458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3.2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499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JFET 1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2004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728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2.8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499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JFET 2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1864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983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1.9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499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MESFET 1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1670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617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2.7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499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MOS 1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4217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1275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3.3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499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MOS 3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4732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1613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2.9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499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BSIM3.3.0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12478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4211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3.0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830880" y="278640"/>
            <a:ext cx="831168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Converted models – data structure size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06" name="Straight Arrow Connector 18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207" name="Arrow: Right 18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graphicFrame>
        <p:nvGraphicFramePr>
          <p:cNvPr id="208" name=""/>
          <p:cNvGraphicFramePr/>
          <p:nvPr/>
        </p:nvGraphicFramePr>
        <p:xfrm>
          <a:off x="982440" y="1172160"/>
          <a:ext cx="10057680" cy="4934160"/>
        </p:xfrm>
        <a:graphic>
          <a:graphicData uri="http://schemas.openxmlformats.org/drawingml/2006/table">
            <a:tbl>
              <a:tblPr/>
              <a:tblGrid>
                <a:gridCol w="1666800"/>
                <a:gridCol w="1276200"/>
                <a:gridCol w="1404000"/>
                <a:gridCol w="1414440"/>
                <a:gridCol w="1357560"/>
                <a:gridCol w="1454760"/>
                <a:gridCol w="1484280"/>
              </a:tblGrid>
              <a:tr h="3524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Element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SPICE3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Verilog-A + OpenVAF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Change wrt. SPICE3 [%]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2440">
                <a:tc>
                  <a:txBody>
                    <a:bodyPr lIns="36000" rIns="36000" anchor="t">
                      <a:noAutofit/>
                    </a:bodyPr>
                    <a:p>
                      <a:endParaRPr b="1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Model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Instance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Model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Instance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Model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Instance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3524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Resistor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176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320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232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280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32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-13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524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Capacitor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160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208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200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216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25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4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524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Inductor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128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240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144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216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13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-10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524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Diode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568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800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592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680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4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-15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524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BJT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1128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1712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1048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2096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-7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22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524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JFET 1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280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720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224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904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-20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26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524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JFET 2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408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728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360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1480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-12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103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524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MESFET 1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224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680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136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840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-39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24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524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MOS 1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320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1240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360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1824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13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47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524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MOS 3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424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1240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440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1984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4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60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524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BSIM3.3.0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3600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1304+968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3512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2472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-2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9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524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PSP103.4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4ea6b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-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4ea6b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-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4ea6b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6320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4ea6b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6904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4ea6b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-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4ea6b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ea typeface="Arial"/>
                        </a:rPr>
                        <a:t>-</a:t>
                      </a:r>
                      <a:endParaRPr b="0" lang="en-US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4ea6b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/>
          </p:nvPr>
        </p:nvSpPr>
        <p:spPr>
          <a:xfrm>
            <a:off x="812880" y="1371600"/>
            <a:ext cx="10387080" cy="457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Evaluation bypass disabled, no OpenMP, use KLU linear solver.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Verilog-A cases - if possible, use Verilog-A models.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Multiplier (4x diode, 4x capacitor, 1x resistor, 1x vsrc)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Ring oscillator (5x JFET1, 10x capacitor, 15x resistor, 1x vsrc)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Ring oscillator (9x BJT, 9x capacitor, 18x resistor, 1x vsrc, 1x isrc)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C6288 (10112x converted BSIM3 - no NQS, 32x resistor, 33x vsrc)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C6288 (10112x Cogenda BSIM3 - no NQS, 32x resistor, 33x vsrc)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Measure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total runtime (per iteration),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70120" indent="-431640">
              <a:lnSpc>
                <a:spcPct val="100000"/>
              </a:lnSpc>
              <a:spcBef>
                <a:spcPts val="431"/>
              </a:spcBef>
              <a:buClr>
                <a:srgbClr val="7030a0"/>
              </a:buClr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eval&amp;load time (per iteration).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Use Ngspice &amp; VACASK simulators.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  <a:ea typeface="ＭＳ Ｐゴシック"/>
              </a:rPr>
              <a:t>Compare converted BSIM3 with Cogenda BSIM3 Verilog-A model.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title"/>
          </p:nvPr>
        </p:nvSpPr>
        <p:spPr>
          <a:xfrm>
            <a:off x="830880" y="278640"/>
            <a:ext cx="81972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Converted SPICE3 models - speed (1/2)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11" name="Straight Arrow Connector 20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212" name="Arrow: Right 20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830880" y="278640"/>
            <a:ext cx="831168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Converted SPICE3 models - speed (2/2)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14" name="Straight Arrow Connector 19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215" name="Arrow: Right 19"/>
          <p:cNvSpPr/>
          <p:nvPr/>
        </p:nvSpPr>
        <p:spPr>
          <a:xfrm>
            <a:off x="2315520" y="498384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graphicFrame>
        <p:nvGraphicFramePr>
          <p:cNvPr id="216" name=""/>
          <p:cNvGraphicFramePr/>
          <p:nvPr/>
        </p:nvGraphicFramePr>
        <p:xfrm>
          <a:off x="851760" y="1344600"/>
          <a:ext cx="10463400" cy="3222720"/>
        </p:xfrm>
        <a:graphic>
          <a:graphicData uri="http://schemas.openxmlformats.org/drawingml/2006/table">
            <a:tbl>
              <a:tblPr/>
              <a:tblGrid>
                <a:gridCol w="2948040"/>
                <a:gridCol w="1001520"/>
                <a:gridCol w="1359360"/>
                <a:gridCol w="1433160"/>
                <a:gridCol w="1001520"/>
                <a:gridCol w="1359360"/>
                <a:gridCol w="1360800"/>
              </a:tblGrid>
              <a:tr h="383400">
                <a:tc>
                  <a:txBody>
                    <a:bodyPr lIns="36000" rIns="36000" anchor="t">
                      <a:noAutofit/>
                    </a:bodyPr>
                    <a:p>
                      <a:endParaRPr b="1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 gridSpan="3"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NR iteration time [us]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Eval&amp;load time [us]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83400">
                <a:tc>
                  <a:txBody>
                    <a:bodyPr lIns="36000" rIns="36000" anchor="t">
                      <a:noAutofit/>
                    </a:bodyPr>
                    <a:p>
                      <a:endParaRPr b="1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Ngspice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VACASK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Ngspice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VACASK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3834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Circuit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Native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Verilog-A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Verilog-A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Native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Verilog-A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Verilog-A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3834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Diode multiplier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1.160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1.611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1.103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0.291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0.619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0.505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834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JFET1 ring oscillator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1.750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2.586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2.199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0.413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1.072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0.906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834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BJT ring oscillator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3.328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6.016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4.749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1.117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2.749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2.593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834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C6288 BSIM3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6580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12180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11950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4180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9650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10270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834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C6288 BSIM3 Cogenda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4ea6b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x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4ea6b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8690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4ea6b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8730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4ea6b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x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4ea6b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7300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4ea6b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8020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4ea6b"/>
                    </a:solidFill>
                  </a:tcPr>
                </a:tc>
              </a:tr>
            </a:tbl>
          </a:graphicData>
        </a:graphic>
      </p:graphicFrame>
      <p:sp>
        <p:nvSpPr>
          <p:cNvPr id="217" name=""/>
          <p:cNvSpPr/>
          <p:nvPr/>
        </p:nvSpPr>
        <p:spPr>
          <a:xfrm>
            <a:off x="4740840" y="2107440"/>
            <a:ext cx="2687040" cy="2458440"/>
          </a:xfrm>
          <a:prstGeom prst="rect">
            <a:avLst/>
          </a:prstGeom>
          <a:noFill/>
          <a:ln w="45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3040" rIns="113040" tIns="68040" bIns="680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"/>
          <p:cNvSpPr/>
          <p:nvPr/>
        </p:nvSpPr>
        <p:spPr>
          <a:xfrm>
            <a:off x="7589160" y="2107440"/>
            <a:ext cx="981720" cy="2006280"/>
          </a:xfrm>
          <a:prstGeom prst="rect">
            <a:avLst/>
          </a:prstGeom>
          <a:noFill/>
          <a:ln w="45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3040" rIns="113040" tIns="68040" bIns="6804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9943920" y="2107440"/>
            <a:ext cx="1256040" cy="2006280"/>
          </a:xfrm>
          <a:prstGeom prst="rect">
            <a:avLst/>
          </a:prstGeom>
          <a:noFill/>
          <a:ln w="45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3040" rIns="113040" tIns="68040" bIns="6804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3657600" y="3771720"/>
            <a:ext cx="7656120" cy="794160"/>
          </a:xfrm>
          <a:prstGeom prst="rect">
            <a:avLst/>
          </a:prstGeom>
          <a:noFill/>
          <a:ln w="4572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3040" rIns="113040" tIns="68040" bIns="6804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Rectangle 41"/>
          <p:cNvSpPr/>
          <p:nvPr/>
        </p:nvSpPr>
        <p:spPr>
          <a:xfrm>
            <a:off x="813240" y="4800240"/>
            <a:ext cx="10387080" cy="12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rgbClr val="2a6099"/>
                </a:solidFill>
                <a:effectLst/>
                <a:uFillTx/>
                <a:latin typeface="Verdana"/>
              </a:rPr>
              <a:t>VACASK Verilog-A interface is faster than that of Ngspice.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Converted models are roughly 2x slower than native models.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rgbClr val="00a933"/>
                </a:solidFill>
                <a:effectLst/>
                <a:uFillTx/>
                <a:latin typeface="Verdana"/>
              </a:rPr>
              <a:t>There is room for improvement in OpenVAF and VA Distiller.</a:t>
            </a:r>
            <a:br>
              <a:rPr sz="2400"/>
            </a:b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" name="Straight Arrow Connector 21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223" name="Arrow: Right 21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224" name=""/>
          <p:cNvSpPr/>
          <p:nvPr/>
        </p:nvSpPr>
        <p:spPr>
          <a:xfrm>
            <a:off x="1560240" y="2899800"/>
            <a:ext cx="9070200" cy="15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spAutoFit/>
          </a:bodyPr>
          <a:p>
            <a:pPr algn="ctr">
              <a:lnSpc>
                <a:spcPct val="100000"/>
              </a:lnSpc>
            </a:pPr>
            <a:r>
              <a:rPr b="0" lang="en-US" sz="9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Thank you!</a:t>
            </a:r>
            <a:endParaRPr b="0" lang="en-US" sz="9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2"/>
          <p:cNvCxnSpPr/>
          <p:nvPr/>
        </p:nvCxnSpPr>
        <p:spPr>
          <a:xfrm flipH="1">
            <a:off x="537192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62" name="Arrow: Right 2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63" name=""/>
          <p:cNvSpPr/>
          <p:nvPr/>
        </p:nvSpPr>
        <p:spPr>
          <a:xfrm>
            <a:off x="799920" y="1485720"/>
            <a:ext cx="4113360" cy="4113360"/>
          </a:xfrm>
          <a:prstGeom prst="rect">
            <a:avLst/>
          </a:prstGeom>
          <a:solidFill>
            <a:srgbClr val="ffb66c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Circuit netlist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1028520" y="2240280"/>
            <a:ext cx="3656160" cy="2970360"/>
          </a:xfrm>
          <a:prstGeom prst="rect">
            <a:avLst/>
          </a:prstGeom>
          <a:solidFill>
            <a:srgbClr val="afd095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t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Analog device models (PDK)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1257120" y="3611880"/>
            <a:ext cx="3198960" cy="1370160"/>
          </a:xfrm>
          <a:prstGeom prst="rect">
            <a:avLst/>
          </a:prstGeom>
          <a:solidFill>
            <a:srgbClr val="729fcf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Simulator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1714320" y="3611880"/>
            <a:ext cx="2284560" cy="684360"/>
          </a:xfrm>
          <a:prstGeom prst="rect">
            <a:avLst/>
          </a:prstGeom>
          <a:solidFill>
            <a:srgbClr val="f6f9d4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Compact models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(statically linked or dll)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5371920" y="1408680"/>
            <a:ext cx="4341960" cy="133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.subckt inv (in out vdd vss)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M1 (out in vss vss) nm w=10u l=1u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M2 (out in vdd vdd) pm w=15u l=1u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.ends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5371920" y="3000600"/>
            <a:ext cx="5484960" cy="11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.model nm nmos kp=1m vto=1.5 lambda=1m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.model pm pmos kp=0.6m vto=1.4 lambda=1.2m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5445000" y="4164840"/>
            <a:ext cx="2897280" cy="5198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5371920" y="4800600"/>
            <a:ext cx="5370480" cy="10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Device equations are coded in Verilog-A.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Rectangle 1"/>
          <p:cNvSpPr/>
          <p:nvPr/>
        </p:nvSpPr>
        <p:spPr>
          <a:xfrm>
            <a:off x="831240" y="278640"/>
            <a:ext cx="4003560" cy="54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The big picture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/>
          </p:nvPr>
        </p:nvSpPr>
        <p:spPr>
          <a:xfrm>
            <a:off x="812880" y="1371600"/>
            <a:ext cx="10609200" cy="2170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Yesterday – implemented in C using SPICE3 API.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Today – implemented in Verilog-A.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Need a compiler. </a:t>
            </a:r>
            <a:br>
              <a:rPr sz="2400"/>
            </a:b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Verilog-A → dynamic library → loaded by simulator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ADMS (old) or OpenVAF (new).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ADMS (Xyce, Ngspice), OpenVAF (Ngspice, VACASK).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title"/>
          </p:nvPr>
        </p:nvSpPr>
        <p:spPr>
          <a:xfrm>
            <a:off x="830880" y="278640"/>
            <a:ext cx="785448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Compact models - history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74" name="Straight Arrow Connector 3"/>
          <p:cNvCxnSpPr/>
          <p:nvPr/>
        </p:nvCxnSpPr>
        <p:spPr>
          <a:xfrm flipH="1">
            <a:off x="6118200" y="551052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75" name="Arrow: Right 3"/>
          <p:cNvSpPr/>
          <p:nvPr/>
        </p:nvSpPr>
        <p:spPr>
          <a:xfrm>
            <a:off x="2315520" y="505584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76" name=""/>
          <p:cNvSpPr/>
          <p:nvPr/>
        </p:nvSpPr>
        <p:spPr>
          <a:xfrm>
            <a:off x="1257120" y="4457520"/>
            <a:ext cx="1598760" cy="45576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BSIM3 v3.2.4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3314520" y="4457520"/>
            <a:ext cx="1598760" cy="45576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BSIM4 v4.5.9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7429320" y="4457520"/>
            <a:ext cx="2284560" cy="455760"/>
          </a:xfrm>
          <a:prstGeom prst="rect">
            <a:avLst/>
          </a:prstGeom>
          <a:solidFill>
            <a:srgbClr val="afd095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BSIM-BULK 107.1.0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1257120" y="4000320"/>
            <a:ext cx="15987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2001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3314520" y="4000320"/>
            <a:ext cx="15987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2005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7429320" y="4000320"/>
            <a:ext cx="15987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2000-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5371920" y="4457520"/>
            <a:ext cx="1598760" cy="45576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BSIM4 v4.8.2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5371920" y="4000320"/>
            <a:ext cx="15987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2020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7200720" y="4000320"/>
            <a:ext cx="360" cy="20800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5" name=""/>
          <p:cNvSpPr/>
          <p:nvPr/>
        </p:nvSpPr>
        <p:spPr>
          <a:xfrm>
            <a:off x="4686120" y="5691960"/>
            <a:ext cx="22845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SPICE3 API, 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7429320" y="5691960"/>
            <a:ext cx="22845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Verilog-A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7429320" y="5120280"/>
            <a:ext cx="1370160" cy="455760"/>
          </a:xfrm>
          <a:prstGeom prst="rect">
            <a:avLst/>
          </a:prstGeom>
          <a:solidFill>
            <a:srgbClr val="afd095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PSP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/>
          </p:nvPr>
        </p:nvSpPr>
        <p:spPr>
          <a:xfrm>
            <a:off x="812880" y="5029200"/>
            <a:ext cx="10609200" cy="91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Write Verilog-A once, deploy to multiple simulators.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Implement analysis once for all Verilog-A models.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title"/>
          </p:nvPr>
        </p:nvSpPr>
        <p:spPr>
          <a:xfrm>
            <a:off x="830880" y="278640"/>
            <a:ext cx="785448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Main advantages of Verilog-A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1695240" y="1257120"/>
            <a:ext cx="7447320" cy="3587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/>
          </p:nvPr>
        </p:nvSpPr>
        <p:spPr>
          <a:xfrm>
            <a:off x="812880" y="1371600"/>
            <a:ext cx="10387080" cy="457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Verilog-A compiler for compact models.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Author: Pascal Kuthe, now works for Keysight.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  <a:hlinkClick r:id="rId1"/>
              </a:rPr>
              <a:t>https://github.com/arpadbuermen/OpenVAF</a:t>
            </a:r>
            <a:br>
              <a:rPr sz="2400"/>
            </a:b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bleeding edge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  <a:hlinkClick r:id="rId2"/>
              </a:rPr>
              <a:t>https://github.com/OpenVAF/OpenVAF-Reloaded</a:t>
            </a:r>
            <a:br>
              <a:rPr sz="2400"/>
            </a:b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community, lags behind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https://github.com/pascalkuthe/OpenVAF</a:t>
            </a:r>
            <a:br>
              <a:rPr sz="2400"/>
            </a:b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dead, still active discussions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Compiles all CMC models without manual intervention.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Fast compilation, fast models.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Written in Rust, uses LLVM library to create an object file.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Extended OSDI API for using/accessing the compiled model (0.4).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title"/>
          </p:nvPr>
        </p:nvSpPr>
        <p:spPr>
          <a:xfrm>
            <a:off x="830880" y="278640"/>
            <a:ext cx="79686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Introduction to OpenVAF-reloaded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93" name="Straight Arrow Connector 5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94" name="Arrow: Right 4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0880" y="278640"/>
            <a:ext cx="79686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OpenVAF internals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96" name="Straight Arrow Connector 6"/>
          <p:cNvCxnSpPr/>
          <p:nvPr/>
        </p:nvCxnSpPr>
        <p:spPr>
          <a:xfrm flipH="1">
            <a:off x="6076080" y="53172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97" name="Arrow: Right 6"/>
          <p:cNvSpPr/>
          <p:nvPr/>
        </p:nvSpPr>
        <p:spPr>
          <a:xfrm>
            <a:off x="2273400" y="48625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98" name=""/>
          <p:cNvSpPr/>
          <p:nvPr/>
        </p:nvSpPr>
        <p:spPr>
          <a:xfrm>
            <a:off x="2221560" y="2193840"/>
            <a:ext cx="1236960" cy="374040"/>
          </a:xfrm>
          <a:prstGeom prst="rect">
            <a:avLst/>
          </a:prstGeom>
          <a:solidFill>
            <a:srgbClr val="729fcf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Lexer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2221560" y="3132360"/>
            <a:ext cx="1236960" cy="374040"/>
          </a:xfrm>
          <a:prstGeom prst="rect">
            <a:avLst/>
          </a:prstGeom>
          <a:solidFill>
            <a:srgbClr val="729fcf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Parser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1786680" y="1257120"/>
            <a:ext cx="2055960" cy="7110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Verilog-A (.va)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2840760" y="1627560"/>
            <a:ext cx="360" cy="566280"/>
          </a:xfrm>
          <a:prstGeom prst="line">
            <a:avLst/>
          </a:prstGeom>
          <a:ln w="367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2" name=""/>
          <p:cNvSpPr/>
          <p:nvPr/>
        </p:nvSpPr>
        <p:spPr>
          <a:xfrm>
            <a:off x="2840760" y="2569320"/>
            <a:ext cx="360" cy="563400"/>
          </a:xfrm>
          <a:prstGeom prst="line">
            <a:avLst/>
          </a:prstGeom>
          <a:ln w="367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3" name=""/>
          <p:cNvSpPr/>
          <p:nvPr/>
        </p:nvSpPr>
        <p:spPr>
          <a:xfrm>
            <a:off x="2945520" y="2613600"/>
            <a:ext cx="1856160" cy="4932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Token sequence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1786680" y="4071240"/>
            <a:ext cx="2055960" cy="374040"/>
          </a:xfrm>
          <a:prstGeom prst="rect">
            <a:avLst/>
          </a:prstGeom>
          <a:solidFill>
            <a:srgbClr val="729fcf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AST annotator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2840760" y="3507840"/>
            <a:ext cx="360" cy="563400"/>
          </a:xfrm>
          <a:prstGeom prst="line">
            <a:avLst/>
          </a:prstGeom>
          <a:ln w="367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6" name=""/>
          <p:cNvSpPr/>
          <p:nvPr/>
        </p:nvSpPr>
        <p:spPr>
          <a:xfrm>
            <a:off x="2945520" y="3529080"/>
            <a:ext cx="2659680" cy="54036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en-US" sz="16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Abstract syntax tree (AST)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2015280" y="5006880"/>
            <a:ext cx="1649880" cy="374040"/>
          </a:xfrm>
          <a:prstGeom prst="rect">
            <a:avLst/>
          </a:prstGeom>
          <a:solidFill>
            <a:srgbClr val="729fcf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HIR lowering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2840760" y="4443840"/>
            <a:ext cx="360" cy="563400"/>
          </a:xfrm>
          <a:prstGeom prst="line">
            <a:avLst/>
          </a:prstGeom>
          <a:ln w="367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9" name=""/>
          <p:cNvSpPr/>
          <p:nvPr/>
        </p:nvSpPr>
        <p:spPr>
          <a:xfrm>
            <a:off x="2945520" y="4464720"/>
            <a:ext cx="2427840" cy="54036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en-US" sz="16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Annotated AST (HIR)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7157880" y="1633320"/>
            <a:ext cx="3241800" cy="91368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en-US" sz="1600" strike="noStrike" u="none">
                <a:solidFill>
                  <a:srgbClr val="6b5e9b"/>
                </a:solidFill>
                <a:effectLst/>
                <a:uFillTx/>
                <a:latin typeface="Verdana"/>
                <a:ea typeface="MS Gothic"/>
              </a:rPr>
              <a:t>MIR (high level SSA form)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trike="noStrike" u="none">
                <a:solidFill>
                  <a:srgbClr val="6b5e9b"/>
                </a:solidFill>
                <a:effectLst/>
                <a:uFillTx/>
                <a:latin typeface="Verdana"/>
                <a:ea typeface="MS Gothic"/>
              </a:rPr>
              <a:t>SSA = Static Single Assignment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7101720" y="1815120"/>
            <a:ext cx="360" cy="563400"/>
          </a:xfrm>
          <a:prstGeom prst="line">
            <a:avLst/>
          </a:prstGeom>
          <a:ln w="367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12" name=""/>
          <p:cNvSpPr/>
          <p:nvPr/>
        </p:nvSpPr>
        <p:spPr>
          <a:xfrm>
            <a:off x="6276240" y="2378160"/>
            <a:ext cx="1649520" cy="374040"/>
          </a:xfrm>
          <a:prstGeom prst="rect">
            <a:avLst/>
          </a:prstGeom>
          <a:solidFill>
            <a:srgbClr val="729fcf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MIR lowering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7157880" y="2747520"/>
            <a:ext cx="3231360" cy="54036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en-US" sz="1600" strike="noStrike" u="none">
                <a:solidFill>
                  <a:srgbClr val="00a933"/>
                </a:solidFill>
                <a:effectLst/>
                <a:uFillTx/>
                <a:latin typeface="Verdana"/>
                <a:ea typeface="MS Gothic"/>
              </a:rPr>
              <a:t>LLVM IR (low level SSA form)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7101720" y="2753640"/>
            <a:ext cx="360" cy="563400"/>
          </a:xfrm>
          <a:prstGeom prst="line">
            <a:avLst/>
          </a:prstGeom>
          <a:ln w="367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15" name=""/>
          <p:cNvSpPr/>
          <p:nvPr/>
        </p:nvSpPr>
        <p:spPr>
          <a:xfrm>
            <a:off x="6276240" y="3317040"/>
            <a:ext cx="1649520" cy="374040"/>
          </a:xfrm>
          <a:prstGeom prst="rect">
            <a:avLst/>
          </a:prstGeom>
          <a:solidFill>
            <a:srgbClr val="729fcf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MIR lowering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7101720" y="2754000"/>
            <a:ext cx="360" cy="563400"/>
          </a:xfrm>
          <a:prstGeom prst="line">
            <a:avLst/>
          </a:prstGeom>
          <a:ln w="367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17" name=""/>
          <p:cNvSpPr/>
          <p:nvPr/>
        </p:nvSpPr>
        <p:spPr>
          <a:xfrm>
            <a:off x="6276240" y="3317040"/>
            <a:ext cx="1649520" cy="374400"/>
          </a:xfrm>
          <a:prstGeom prst="rect">
            <a:avLst/>
          </a:prstGeom>
          <a:solidFill>
            <a:srgbClr val="729fcf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LLVM library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7101720" y="2753640"/>
            <a:ext cx="360" cy="563400"/>
          </a:xfrm>
          <a:prstGeom prst="line">
            <a:avLst/>
          </a:prstGeom>
          <a:ln w="367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19" name=""/>
          <p:cNvSpPr/>
          <p:nvPr/>
        </p:nvSpPr>
        <p:spPr>
          <a:xfrm>
            <a:off x="5554080" y="1815120"/>
            <a:ext cx="1547640" cy="360"/>
          </a:xfrm>
          <a:prstGeom prst="line">
            <a:avLst/>
          </a:prstGeom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-63360" bIns="-6336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20" name=""/>
          <p:cNvSpPr/>
          <p:nvPr/>
        </p:nvSpPr>
        <p:spPr>
          <a:xfrm>
            <a:off x="6276240" y="4255920"/>
            <a:ext cx="1649520" cy="374040"/>
          </a:xfrm>
          <a:prstGeom prst="rect">
            <a:avLst/>
          </a:prstGeom>
          <a:solidFill>
            <a:srgbClr val="729fcf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Linker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7101720" y="3692880"/>
            <a:ext cx="360" cy="563400"/>
          </a:xfrm>
          <a:prstGeom prst="line">
            <a:avLst/>
          </a:prstGeom>
          <a:ln w="367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22" name=""/>
          <p:cNvSpPr/>
          <p:nvPr/>
        </p:nvSpPr>
        <p:spPr>
          <a:xfrm>
            <a:off x="7157880" y="3714840"/>
            <a:ext cx="1340280" cy="51552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  <a:ea typeface="MS Gothic"/>
              </a:rPr>
              <a:t>Object file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5847120" y="5143320"/>
            <a:ext cx="2681640" cy="77472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 library (.osdi) exposing the OSDI API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2840400" y="5382360"/>
            <a:ext cx="360" cy="375480"/>
          </a:xfrm>
          <a:prstGeom prst="line">
            <a:avLst/>
          </a:prstGeom>
          <a:ln w="367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25" name=""/>
          <p:cNvSpPr/>
          <p:nvPr/>
        </p:nvSpPr>
        <p:spPr>
          <a:xfrm>
            <a:off x="2840400" y="5757840"/>
            <a:ext cx="2713320" cy="360"/>
          </a:xfrm>
          <a:prstGeom prst="line">
            <a:avLst/>
          </a:prstGeom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-63000" bIns="-6300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26" name=""/>
          <p:cNvSpPr/>
          <p:nvPr/>
        </p:nvSpPr>
        <p:spPr>
          <a:xfrm flipH="1">
            <a:off x="5553720" y="1815120"/>
            <a:ext cx="360" cy="3943080"/>
          </a:xfrm>
          <a:prstGeom prst="line">
            <a:avLst/>
          </a:prstGeom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27" name=""/>
          <p:cNvSpPr/>
          <p:nvPr/>
        </p:nvSpPr>
        <p:spPr>
          <a:xfrm>
            <a:off x="7101720" y="4631400"/>
            <a:ext cx="360" cy="563400"/>
          </a:xfrm>
          <a:prstGeom prst="line">
            <a:avLst/>
          </a:prstGeom>
          <a:ln w="367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812880" y="1371600"/>
            <a:ext cx="5014800" cy="457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Incorrect $analysis() reporting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$discontinuity(-1)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Incorrect handling of voltage </a:t>
            </a:r>
            <a:br>
              <a:rPr sz="2400"/>
            </a:b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contrib when $mfactor!=1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 bunch of preprocessor bugs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Empty module not working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ceil() support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$limit with one argument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Singular matrix for </a:t>
            </a:r>
            <a:br>
              <a:rPr sz="2400"/>
            </a:b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single node voltage contrib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String parameter ranges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PSP model derivatives issue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title"/>
          </p:nvPr>
        </p:nvSpPr>
        <p:spPr>
          <a:xfrm>
            <a:off x="830880" y="278640"/>
            <a:ext cx="79686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OpenVAF-reloaded – what is new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30" name="Straight Arrow Connector 7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131" name="Arrow: Right 7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sp>
        <p:nvSpPr>
          <p:cNvPr id="132" name="Rectangle 16"/>
          <p:cNvSpPr/>
          <p:nvPr/>
        </p:nvSpPr>
        <p:spPr>
          <a:xfrm>
            <a:off x="6118200" y="1371600"/>
            <a:ext cx="5195880" cy="457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Preprocessed files now compile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$mfactor handling for voltage noise contributions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Singular Jacobian for voltage noise contribution nodes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Noise scaling with $mfactor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Crash in LLVM under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List of model inputs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Jacobian entries output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Support for HB analysis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$fatal, $finish, $stop support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Dumping MIR, LLVM IR, DAE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812880" y="1371600"/>
            <a:ext cx="10387080" cy="457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Improve HB interface.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Interface for transient noise.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Attribute access (module, parameter).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HIR reverse engineering.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Timestep control ($bound_step).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Discontinuity signaling ($discontinuity).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Improve $simparam.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Speed improvements (inlining?).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Speed improvements (better IR?).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9800" indent="-469800">
              <a:lnSpc>
                <a:spcPct val="90000"/>
              </a:lnSpc>
              <a:spcBef>
                <a:spcPts val="400"/>
              </a:spcBef>
              <a:buClr>
                <a:srgbClr val="7030a0"/>
              </a:buClr>
              <a:buFont typeface="Wingdings" charset="2"/>
              <a:buChar char="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Document code as you go.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title"/>
          </p:nvPr>
        </p:nvSpPr>
        <p:spPr>
          <a:xfrm>
            <a:off x="830880" y="278640"/>
            <a:ext cx="7968600" cy="54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2"/>
                </a:solidFill>
                <a:effectLst/>
                <a:uFillTx/>
                <a:latin typeface="Verdana"/>
              </a:rPr>
              <a:t>OpenVAF-reloaded roadmap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35" name="Straight Arrow Connector 8"/>
          <p:cNvCxnSpPr/>
          <p:nvPr/>
        </p:nvCxnSpPr>
        <p:spPr>
          <a:xfrm flipH="1">
            <a:off x="6118200" y="5274000"/>
            <a:ext cx="609480" cy="856800"/>
          </a:xfrm>
          <a:prstGeom prst="straightConnector1">
            <a:avLst/>
          </a:prstGeom>
          <a:ln w="9525">
            <a:noFill/>
          </a:ln>
        </p:spPr>
      </p:cxnSp>
      <p:sp>
        <p:nvSpPr>
          <p:cNvPr id="136" name="Arrow: Right 8"/>
          <p:cNvSpPr/>
          <p:nvPr/>
        </p:nvSpPr>
        <p:spPr>
          <a:xfrm>
            <a:off x="2315520" y="4819320"/>
            <a:ext cx="3800880" cy="4392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11160" bIns="11160" anchor="t">
            <a:no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Verdana"/>
              <a:ea typeface="ＭＳ Ｐゴシック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9792000" y="4534200"/>
            <a:ext cx="1407960" cy="1407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rofile">
  <a:themeElements>
    <a:clrScheme name="Personalizzato_EssXXrc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7030a0"/>
      </a:accent2>
      <a:accent3>
        <a:srgbClr val="ffffff"/>
      </a:accent3>
      <a:accent4>
        <a:srgbClr val="000000"/>
      </a:accent4>
      <a:accent5>
        <a:srgbClr val="ced5dd"/>
      </a:accent5>
      <a:accent6>
        <a:srgbClr val="7030a0"/>
      </a:accent6>
      <a:hlink>
        <a:srgbClr val="336699"/>
      </a:hlink>
      <a:folHlink>
        <a:srgbClr val="003366"/>
      </a:folHlink>
    </a:clrScheme>
    <a:fontScheme name="Profile">
      <a:majorFont>
        <a:latin typeface="Verdana" pitchFamily="0" charset="1"/>
        <a:ea typeface=""/>
        <a:cs typeface=""/>
      </a:majorFont>
      <a:minorFont>
        <a:latin typeface="Verdan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Application>LibreOffice/25.2.3.2$Linux_X86_64 LibreOffice_project/520$Build-2</Application>
  <AppVersion>15.0000</AppVersion>
  <Words>539</Words>
  <Paragraphs>164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2009-04-22T19:24:48Z</dcterms:created>
  <dc:creator>ali</dc:creator>
  <dc:description/>
  <dc:language>en-US</dc:language>
  <cp:lastModifiedBy/>
  <cp:lastPrinted>2025-07-18T08:21:41Z</cp:lastPrinted>
  <dcterms:modified xsi:type="dcterms:W3CDTF">2025-09-01T08:08:51Z</dcterms:modified>
  <cp:revision>7810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Widescreen</vt:lpwstr>
  </property>
  <property fmtid="{D5CDD505-2E9C-101B-9397-08002B2CF9AE}" pid="4" name="Slides">
    <vt:i4>11</vt:i4>
  </property>
</Properties>
</file>